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7" r:id="rId20"/>
    <p:sldId id="398" r:id="rId21"/>
    <p:sldId id="400" r:id="rId22"/>
    <p:sldId id="404" r:id="rId23"/>
    <p:sldId id="406" r:id="rId24"/>
    <p:sldId id="405" r:id="rId25"/>
    <p:sldId id="401" r:id="rId26"/>
    <p:sldId id="407" r:id="rId27"/>
    <p:sldId id="410" r:id="rId28"/>
    <p:sldId id="411" r:id="rId29"/>
    <p:sldId id="415" r:id="rId30"/>
    <p:sldId id="412" r:id="rId31"/>
    <p:sldId id="413" r:id="rId32"/>
    <p:sldId id="414" r:id="rId33"/>
    <p:sldId id="332" r:id="rId34"/>
    <p:sldId id="378" r:id="rId35"/>
    <p:sldId id="381" r:id="rId36"/>
    <p:sldId id="379" r:id="rId37"/>
    <p:sldId id="380" r:id="rId38"/>
    <p:sldId id="417" r:id="rId39"/>
    <p:sldId id="367" r:id="rId40"/>
    <p:sldId id="368" r:id="rId41"/>
    <p:sldId id="369" r:id="rId42"/>
    <p:sldId id="382" r:id="rId43"/>
    <p:sldId id="383" r:id="rId44"/>
    <p:sldId id="384" r:id="rId45"/>
    <p:sldId id="374" r:id="rId46"/>
    <p:sldId id="416" r:id="rId47"/>
    <p:sldId id="388" r:id="rId48"/>
    <p:sldId id="267" r:id="rId49"/>
    <p:sldId id="313" r:id="rId50"/>
    <p:sldId id="396" r:id="rId51"/>
    <p:sldId id="317" r:id="rId52"/>
    <p:sldId id="334" r:id="rId53"/>
    <p:sldId id="335" r:id="rId54"/>
    <p:sldId id="373" r:id="rId55"/>
    <p:sldId id="339" r:id="rId56"/>
    <p:sldId id="27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23"/>
    <p:restoredTop sz="96197"/>
  </p:normalViewPr>
  <p:slideViewPr>
    <p:cSldViewPr snapToGrid="0" snapToObjects="1">
      <p:cViewPr varScale="1">
        <p:scale>
          <a:sx n="126" d="100"/>
          <a:sy n="126" d="100"/>
        </p:scale>
        <p:origin x="232" y="41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Helvetica" pitchFamily="2" charset="0"/>
              </a:rPr>
              <a:t>Discussion: is the trajectory part of the class?</a:t>
            </a:r>
          </a:p>
          <a:p>
            <a:endParaRPr lang="en-US" sz="1200" dirty="0">
              <a:effectLst/>
              <a:latin typeface="Helvetica" pitchFamily="2" charset="0"/>
            </a:endParaRPr>
          </a:p>
          <a:p>
            <a:r>
              <a:rPr lang="en-US" sz="1200" dirty="0">
                <a:effectLst/>
                <a:latin typeface="Helvetica" pitchFamily="2" charset="0"/>
              </a:rPr>
              <a:t> Is plotting?</a:t>
            </a:r>
          </a:p>
          <a:p>
            <a:pPr algn="ctr"/>
            <a:endParaRPr lang="en-CH"/>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71934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26</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31</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32</a:t>
            </a:fld>
            <a:endParaRPr lang="en-US"/>
          </a:p>
        </p:txBody>
      </p:sp>
    </p:spTree>
    <p:extLst>
      <p:ext uri="{BB962C8B-B14F-4D97-AF65-F5344CB8AC3E}">
        <p14:creationId xmlns:p14="http://schemas.microsoft.com/office/powerpoint/2010/main" val="2771463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51</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28.06.23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28.06.23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28.06.23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28.06.23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28.06.23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28.06.23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28.06.23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28.06.23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28.06.23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28.06.23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28.06.23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28.06.23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7.sv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Step_0_</a:t>
            </a:r>
            <a:r>
              <a:rPr lang="de-DE" sz="1400" dirty="0">
                <a:solidFill>
                  <a:schemeClr val="tx1"/>
                </a:solidFill>
                <a:latin typeface="Courier New" panose="02070309020205020404" pitchFamily="49" charset="0"/>
                <a:cs typeface="Courier New" panose="02070309020205020404" pitchFamily="49" charset="0"/>
              </a:rPr>
              <a:t>Introduction/</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walker/Step_1_classes/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dirty="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Step_2_plotting</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8700" y="1128546"/>
            <a:ext cx="5945372" cy="500555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dirty="0">
                <a:latin typeface="Annie Use Your Telescope" panose="02000000000000000000" pitchFamily="2" charset="0"/>
              </a:rPr>
              <a:t>vs</a:t>
            </a:r>
            <a:r>
              <a:rPr lang="en-DE" sz="2800" b="1" dirty="0">
                <a:latin typeface="Annie Use Your Telescope" panose="02000000000000000000" pitchFamily="2" charset="0"/>
              </a:rPr>
              <a:t>.</a:t>
            </a:r>
          </a:p>
        </p:txBody>
      </p:sp>
    </p:spTree>
    <p:extLst>
      <p:ext uri="{BB962C8B-B14F-4D97-AF65-F5344CB8AC3E}">
        <p14:creationId xmlns:p14="http://schemas.microsoft.com/office/powerpoint/2010/main" val="406977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a:t> apocal</a:t>
            </a:r>
            <a:r>
              <a:rPr lang="de-DE" sz="2400"/>
              <a:t>y</a:t>
            </a:r>
            <a:r>
              <a:rPr lang="en-CH" sz="2400"/>
              <a:t>ptic </a:t>
            </a:r>
            <a:r>
              <a:rPr lang="en-CH" sz="2400" dirty="0"/>
              <a:t>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endParaRPr lang="en-CH" dirty="0"/>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sp>
        <p:nvSpPr>
          <p:cNvPr id="3" name="Rectangle 2">
            <a:extLst>
              <a:ext uri="{FF2B5EF4-FFF2-40B4-BE49-F238E27FC236}">
                <a16:creationId xmlns:a16="http://schemas.microsoft.com/office/drawing/2014/main" id="{9CC06A27-33DB-8C84-82A2-766A2C66B059}"/>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3908762"/>
            <a:chOff x="6716486" y="1313764"/>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565289" y="5630057"/>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build_square(size=11)</a:t>
            </a:r>
          </a:p>
          <a:p>
            <a:r>
              <a:rPr lang="en-GB" sz="1800" dirty="0">
                <a:solidFill>
                  <a:schemeClr val="accent6"/>
                </a:solidFill>
                <a:latin typeface="Consolas" panose="020B0609020204030204" pitchFamily="49" charset="0"/>
                <a:cs typeface="Consolas" panose="020B0609020204030204" pitchFamily="49" charset="0"/>
              </a:rPr>
              <a:t>add_block(blocks, block)</a:t>
            </a:r>
            <a:endParaRPr lang="en-CH" sz="1800" dirty="0">
              <a:solidFill>
                <a:schemeClr val="accent6"/>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11530776-86D5-49F6-53DC-2EA7C6FAB233}"/>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a:t>
            </a:r>
            <a:r>
              <a:rPr lang="en-GB" sz="4000" dirty="0">
                <a:cs typeface="Consolas" panose="020B0609020204030204" pitchFamily="49" charset="0"/>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7" cy="4154984"/>
            <a:chOff x="6444342" y="1318438"/>
            <a:chExt cx="5053697" cy="4154984"/>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7" cy="4154984"/>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block_builder(size)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7" name="Rectangle 6">
            <a:extLst>
              <a:ext uri="{FF2B5EF4-FFF2-40B4-BE49-F238E27FC236}">
                <a16:creationId xmlns:a16="http://schemas.microsoft.com/office/drawing/2014/main" id="{CA40D837-97D4-60F1-CFD8-935B0A275DE5}"/>
              </a:ext>
            </a:extLst>
          </p:cNvPr>
          <p:cNvSpPr/>
          <p:nvPr/>
        </p:nvSpPr>
        <p:spPr>
          <a:xfrm>
            <a:off x="6020191" y="5742594"/>
            <a:ext cx="5234455"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r>
              <a:rPr lang="en-GB" sz="1800" dirty="0">
                <a:solidFill>
                  <a:schemeClr val="accent6"/>
                </a:solidFill>
                <a:latin typeface="Consolas" panose="020B0609020204030204" pitchFamily="49" charset="0"/>
                <a:cs typeface="Consolas" panose="020B0609020204030204" pitchFamily="49" charset="0"/>
              </a:rPr>
              <a:t>build_square</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1" name="Rectangle 20">
            <a:extLst>
              <a:ext uri="{FF2B5EF4-FFF2-40B4-BE49-F238E27FC236}">
                <a16:creationId xmlns:a16="http://schemas.microsoft.com/office/drawing/2014/main" id="{4922C7BC-1B4E-16A1-4879-7A3BF51EBB21}"/>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258263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Walker/Step_3_break_out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dirty="0"/>
              <a:t>New requirement: </a:t>
            </a:r>
            <a:r>
              <a:rPr lang="en-CH" dirty="0"/>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dirty="0"/>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dirty="0"/>
              <a:t>This combination can now be done through product, sum, or other </a:t>
            </a:r>
          </a:p>
        </p:txBody>
      </p:sp>
    </p:spTree>
    <p:extLst>
      <p:ext uri="{BB962C8B-B14F-4D97-AF65-F5344CB8AC3E}">
        <p14:creationId xmlns:p14="http://schemas.microsoft.com/office/powerpoint/2010/main" val="2076491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dirty="0"/>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dirty="0"/>
              <a:t>The inheritance approach leads to a </a:t>
            </a:r>
            <a:r>
              <a:rPr lang="en-CH" sz="2400" b="1" dirty="0"/>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Gaussian</a:t>
            </a:r>
          </a:p>
          <a:p>
            <a:r>
              <a:rPr lang="en-CH" sz="2400" dirty="0">
                <a:latin typeface="Courier New" panose="02070309020205020404" pitchFamily="49" charset="0"/>
                <a:cs typeface="Courier New" panose="02070309020205020404" pitchFamily="49" charset="0"/>
              </a:rPr>
              <a:t>Rectangular</a:t>
            </a:r>
          </a:p>
          <a:p>
            <a:r>
              <a:rPr lang="en-CH" sz="2400" dirty="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Product</a:t>
            </a:r>
          </a:p>
          <a:p>
            <a:r>
              <a:rPr lang="en-CH" sz="2400" dirty="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a:t>
            </a:r>
            <a:r>
              <a:rPr lang="en-CH"/>
              <a:t>behavior </a:t>
            </a:r>
            <a:r>
              <a:rPr lang="de-DE" dirty="0"/>
              <a:t>(e.g. </a:t>
            </a:r>
            <a:r>
              <a:rPr lang="de-DE" dirty="0" err="1"/>
              <a:t>functions</a:t>
            </a:r>
            <a:r>
              <a:rPr lang="de-DE" dirty="0"/>
              <a:t>) </a:t>
            </a:r>
            <a:r>
              <a:rPr lang="en-CH"/>
              <a:t>as </a:t>
            </a:r>
            <a:r>
              <a:rPr lang="en-CH" dirty="0"/>
              <a:t>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dirty="0"/>
              <a:t>In this way,  we can </a:t>
            </a:r>
            <a:r>
              <a:rPr lang="en-CH" sz="2800" b="1" dirty="0"/>
              <a:t>define the behavior independently </a:t>
            </a:r>
            <a:r>
              <a:rPr lang="en-CH" sz="2800" dirty="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In a new module </a:t>
            </a:r>
            <a:r>
              <a:rPr lang="en-US" sz="2400" dirty="0" err="1">
                <a:latin typeface="Consolas" panose="020B0609020204030204" pitchFamily="49" charset="0"/>
                <a:cs typeface="Consolas" panose="020B0609020204030204" pitchFamily="49" charset="0"/>
              </a:rPr>
              <a:t>next_step_proposals</a:t>
            </a:r>
            <a:r>
              <a:rPr lang="en-US" dirty="0"/>
              <a:t>, write two functions for two different next step proposals: a Gaussian one (it's the one currently in the Walker code) and a square one (you can find an example in the notebook)</a:t>
            </a:r>
          </a:p>
          <a:p>
            <a:r>
              <a:rPr lang="en-US" dirty="0"/>
              <a:t>Modify the constructor of Walker to take a </a:t>
            </a:r>
            <a:r>
              <a:rPr lang="en-US" sz="2400" dirty="0" err="1">
                <a:latin typeface="Consolas" panose="020B0609020204030204" pitchFamily="49" charset="0"/>
                <a:cs typeface="Consolas" panose="020B0609020204030204" pitchFamily="49" charset="0"/>
              </a:rPr>
              <a:t>next_step_proposal</a:t>
            </a:r>
            <a:r>
              <a:rPr lang="en-US" sz="2400" dirty="0">
                <a:latin typeface="Consolas" panose="020B0609020204030204" pitchFamily="49" charset="0"/>
                <a:cs typeface="Consolas" panose="020B0609020204030204" pitchFamily="49" charset="0"/>
              </a:rPr>
              <a:t> </a:t>
            </a:r>
            <a:r>
              <a:rPr lang="en-US" dirty="0"/>
              <a:t>function and a </a:t>
            </a:r>
            <a:r>
              <a:rPr lang="en-US" sz="2400" dirty="0" err="1">
                <a:latin typeface="Consolas" panose="020B0609020204030204" pitchFamily="49" charset="0"/>
                <a:cs typeface="Consolas" panose="020B0609020204030204" pitchFamily="49" charset="0"/>
              </a:rPr>
              <a:t>next_step_proposal_arguments</a:t>
            </a:r>
            <a:r>
              <a:rPr lang="en-US" sz="2400" dirty="0">
                <a:latin typeface="Consolas" panose="020B0609020204030204" pitchFamily="49" charset="0"/>
                <a:cs typeface="Consolas" panose="020B0609020204030204" pitchFamily="49" charset="0"/>
              </a:rPr>
              <a:t> </a:t>
            </a:r>
            <a:r>
              <a:rPr lang="en-US" dirty="0"/>
              <a:t>dictionary as an input</a:t>
            </a:r>
          </a:p>
          <a:p>
            <a:r>
              <a:rPr lang="en-US" dirty="0"/>
              <a:t>Modify the notebook to run a simulation first with the Gaussian proposal, then with the square one</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walker/Step_4_break_out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dirty="0"/>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dirty="0"/>
              <a:t>We can run simulations with </a:t>
            </a:r>
            <a:r>
              <a:rPr lang="en-CH" b="1" dirty="0"/>
              <a:t>different combinations</a:t>
            </a:r>
            <a:r>
              <a:rPr lang="en-CH" dirty="0"/>
              <a:t> of context maps and next step proposals</a:t>
            </a:r>
          </a:p>
          <a:p>
            <a:r>
              <a:rPr lang="en-CH" dirty="0"/>
              <a:t>New context maps and next step proposals can be </a:t>
            </a:r>
            <a:r>
              <a:rPr lang="en-CH" b="1" dirty="0"/>
              <a:t>contributed</a:t>
            </a:r>
            <a:r>
              <a:rPr lang="en-CH" dirty="0"/>
              <a:t> by external people </a:t>
            </a:r>
            <a:r>
              <a:rPr lang="en-CH" b="1" dirty="0"/>
              <a:t>without changing the code </a:t>
            </a:r>
            <a:r>
              <a:rPr lang="en-CH" dirty="0"/>
              <a:t>in your package, or even knowing how it works</a:t>
            </a:r>
          </a:p>
          <a:p>
            <a:r>
              <a:rPr lang="en-CH" dirty="0"/>
              <a:t>We achieved </a:t>
            </a:r>
            <a:r>
              <a:rPr lang="en-CH" b="1" dirty="0"/>
              <a:t>flexibility</a:t>
            </a:r>
            <a:r>
              <a:rPr lang="en-CH" dirty="0"/>
              <a:t> and </a:t>
            </a:r>
            <a:r>
              <a:rPr lang="en-CH" b="1" dirty="0"/>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a:t>
            </a:r>
            <a:r>
              <a:rPr lang="en-DE" sz="2400"/>
              <a:t>not specific </a:t>
            </a:r>
            <a:r>
              <a:rPr lang="en-DE" sz="2400" dirty="0"/>
              <a:t>for </a:t>
            </a:r>
            <a:r>
              <a:rPr lang="en-DE" sz="2400"/>
              <a:t>scientific use</a:t>
            </a:r>
            <a:r>
              <a:rPr lang="fr-CH" sz="2400" dirty="0"/>
              <a:t> </a:t>
            </a:r>
            <a:r>
              <a:rPr lang="en-DE" sz="2400"/>
              <a:t>case</a:t>
            </a:r>
            <a:r>
              <a:rPr lang="en-DE" sz="2400" dirty="0"/>
              <a:t>.</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a:t>
            </a:r>
            <a:r>
              <a:rPr lang="en-DE" sz="2400"/>
              <a:t>data </a:t>
            </a:r>
            <a:r>
              <a:rPr lang="fr-CH" sz="2400" dirty="0" err="1"/>
              <a:t>that</a:t>
            </a:r>
            <a:r>
              <a:rPr lang="fr-CH" sz="2400" dirty="0"/>
              <a:t> </a:t>
            </a:r>
            <a:r>
              <a:rPr lang="en-DE" sz="2400"/>
              <a:t>generated </a:t>
            </a:r>
            <a:r>
              <a:rPr lang="en-DE" sz="2400" dirty="0"/>
              <a:t>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a:t>
            </a:r>
            <a:r>
              <a:rPr lang="en-DE" sz="2400"/>
              <a:t>use </a:t>
            </a:r>
            <a:r>
              <a:rPr lang="fr-CH" sz="2400" dirty="0" err="1"/>
              <a:t>metadata</a:t>
            </a:r>
            <a:r>
              <a:rPr lang="fr-CH" sz="2400" dirty="0"/>
              <a:t> </a:t>
            </a:r>
            <a:r>
              <a:rPr lang="en-DE" sz="2400"/>
              <a:t>in </a:t>
            </a:r>
            <a:r>
              <a:rPr lang="en-DE" sz="2400" dirty="0"/>
              <a:t>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830997"/>
          </a:xfrm>
          <a:prstGeom prst="rect">
            <a:avLst/>
          </a:prstGeom>
          <a:noFill/>
        </p:spPr>
        <p:txBody>
          <a:bodyPr wrap="square">
            <a:spAutoFit/>
          </a:bodyPr>
          <a:lstStyle/>
          <a:p>
            <a:pPr marL="285750" indent="-285750">
              <a:buFont typeface="Arial" panose="020B0604020202020204" pitchFamily="34" charset="0"/>
              <a:buChar char="•"/>
            </a:pPr>
            <a:r>
              <a:rPr lang="fr-CH" sz="2400" dirty="0" err="1"/>
              <a:t>We</a:t>
            </a:r>
            <a:r>
              <a:rPr lang="fr-CH" sz="2400" dirty="0"/>
              <a:t> </a:t>
            </a:r>
            <a:r>
              <a:rPr lang="fr-CH" sz="2400" dirty="0" err="1"/>
              <a:t>also</a:t>
            </a:r>
            <a:r>
              <a:rPr lang="fr-CH" sz="2400" dirty="0"/>
              <a:t> </a:t>
            </a:r>
            <a:r>
              <a:rPr lang="fr-CH" sz="2400" dirty="0" err="1"/>
              <a:t>recommend</a:t>
            </a:r>
            <a:r>
              <a:rPr lang="fr-CH" sz="2400" dirty="0"/>
              <a:t> </a:t>
            </a:r>
            <a:r>
              <a:rPr lang="fr-CH" sz="2400" dirty="0" err="1"/>
              <a:t>using</a:t>
            </a:r>
            <a:r>
              <a:rPr lang="fr-CH" sz="2400" dirty="0"/>
              <a:t> file </a:t>
            </a:r>
            <a:r>
              <a:rPr lang="fr-CH" sz="2400" dirty="0" err="1"/>
              <a:t>names</a:t>
            </a:r>
            <a:r>
              <a:rPr lang="fr-CH" sz="2400" dirty="0"/>
              <a:t> </a:t>
            </a:r>
            <a:r>
              <a:rPr lang="fr-CH" sz="2400" dirty="0" err="1"/>
              <a:t>containing</a:t>
            </a:r>
            <a:r>
              <a:rPr lang="fr-CH" sz="2400" dirty="0"/>
              <a:t> a version </a:t>
            </a:r>
            <a:r>
              <a:rPr lang="fr-CH" sz="2400" dirty="0" err="1"/>
              <a:t>number</a:t>
            </a:r>
            <a:r>
              <a:rPr lang="fr-CH" sz="2400" dirty="0"/>
              <a:t> or a time </a:t>
            </a:r>
            <a:r>
              <a:rPr lang="fr-CH" sz="2400" dirty="0" err="1"/>
              <a:t>stamp</a:t>
            </a:r>
            <a:r>
              <a:rPr lang="fr-CH" sz="2400" dirty="0"/>
              <a:t>, </a:t>
            </a:r>
            <a:r>
              <a:rPr lang="fr-CH" sz="2400" dirty="0" err="1"/>
              <a:t>so</a:t>
            </a:r>
            <a:r>
              <a:rPr lang="fr-CH" sz="2400" dirty="0"/>
              <a:t> </a:t>
            </a:r>
            <a:r>
              <a:rPr lang="fr-CH" sz="2400" dirty="0" err="1"/>
              <a:t>that</a:t>
            </a:r>
            <a:r>
              <a:rPr lang="fr-CH" sz="2400" dirty="0"/>
              <a:t> </a:t>
            </a:r>
            <a:r>
              <a:rPr lang="fr-CH" sz="2400" dirty="0" err="1"/>
              <a:t>two</a:t>
            </a:r>
            <a:r>
              <a:rPr lang="fr-CH" sz="2400" dirty="0"/>
              <a:t> </a:t>
            </a:r>
            <a:r>
              <a:rPr lang="fr-CH" sz="2400" dirty="0" err="1"/>
              <a:t>subsequent</a:t>
            </a:r>
            <a:r>
              <a:rPr lang="fr-CH" sz="2400" dirty="0"/>
              <a:t> runs do not </a:t>
            </a:r>
            <a:r>
              <a:rPr lang="fr-CH" sz="2400" dirty="0" err="1"/>
              <a:t>overwrite</a:t>
            </a:r>
            <a:r>
              <a:rPr lang="fr-CH" sz="2400" dirty="0"/>
              <a:t> </a:t>
            </a:r>
            <a:r>
              <a:rPr lang="fr-CH" sz="2400" dirty="0" err="1"/>
              <a:t>previous</a:t>
            </a:r>
            <a:r>
              <a:rPr lang="fr-CH" sz="2400" dirty="0"/>
              <a:t> </a:t>
            </a:r>
            <a:r>
              <a:rPr lang="fr-CH" sz="2400" dirty="0" err="1"/>
              <a:t>results</a:t>
            </a:r>
            <a:endParaRPr lang="en-DE" sz="2400" dirty="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a:t>
            </a:r>
            <a:br>
              <a:rPr lang="de-DE" b="1" dirty="0"/>
            </a:br>
            <a:r>
              <a:rPr lang="de-DE" dirty="0" err="1"/>
              <a:t>Provenance</a:t>
            </a:r>
            <a:r>
              <a:rPr lang="de-DE" dirty="0"/>
              <a:t> and </a:t>
            </a:r>
            <a:r>
              <a:rPr lang="de-DE" dirty="0" err="1"/>
              <a:t>Reproducibility</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#5 on GitHub</a:t>
            </a:r>
          </a:p>
          <a:p>
            <a:pPr marL="514350" indent="-514350">
              <a:buFont typeface="+mj-lt"/>
              <a:buAutoNum type="arabicPeriod"/>
            </a:pPr>
            <a:r>
              <a:rPr lang="en-US" dirty="0"/>
              <a:t>Complete the </a:t>
            </a:r>
            <a:r>
              <a:rPr lang="en-US" dirty="0" err="1"/>
              <a:t>run.py</a:t>
            </a:r>
            <a:r>
              <a:rPr lang="en-US" dirty="0"/>
              <a:t> script</a:t>
            </a:r>
          </a:p>
          <a:p>
            <a:pPr marL="457200" lvl="1" indent="0">
              <a:buNone/>
            </a:pPr>
            <a:r>
              <a:rPr lang="en-US" dirty="0"/>
              <a:t>- In the file, at the top we give the desired parameters for the run</a:t>
            </a:r>
          </a:p>
          <a:p>
            <a:pPr marL="457200" lvl="1" indent="0">
              <a:buNone/>
            </a:pPr>
            <a:r>
              <a:rPr lang="en-US" dirty="0"/>
              <a:t>- create a context map and walker (see previous exercises for reference)</a:t>
            </a:r>
          </a:p>
          <a:p>
            <a:pPr marL="457200" lvl="1" indent="0">
              <a:buNone/>
            </a:pPr>
            <a:r>
              <a:rPr lang="en-US" dirty="0"/>
              <a:t>- simulate a trajectory (see previous exercises for reference)</a:t>
            </a:r>
          </a:p>
          <a:p>
            <a:pPr marL="514350" indent="-514350">
              <a:buFont typeface="+mj-lt"/>
              <a:buAutoNum type="arabicPeriod"/>
            </a:pPr>
            <a:r>
              <a:rPr lang="en-US" dirty="0"/>
              <a:t>Save the trajectory using `</a:t>
            </a:r>
            <a:r>
              <a:rPr lang="en-US" dirty="0" err="1"/>
              <a:t>np.save</a:t>
            </a:r>
            <a:r>
              <a:rPr lang="en-US" dirty="0"/>
              <a:t>()`, and also save some metadata</a:t>
            </a:r>
          </a:p>
          <a:p>
            <a:pPr marL="514350" indent="-514350">
              <a:buFont typeface="+mj-lt"/>
              <a:buAutoNum type="arabicPeriod"/>
            </a:pPr>
            <a:r>
              <a:rPr lang="en-US" dirty="0"/>
              <a:t>Run the </a:t>
            </a:r>
            <a:r>
              <a:rPr lang="en-US" dirty="0" err="1"/>
              <a:t>run.py</a:t>
            </a:r>
            <a:r>
              <a:rPr lang="en-US" dirty="0"/>
              <a:t> script twice and confirm the results are identical</a:t>
            </a: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walker/Step_Step_5_reproducibility/</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dirty="0" err="1"/>
              <a:t>Provenance</a:t>
            </a:r>
            <a:r>
              <a:rPr lang="de-DE" dirty="0"/>
              <a:t> and </a:t>
            </a:r>
            <a:r>
              <a:rPr lang="de-DE" dirty="0" err="1"/>
              <a:t>Reproducibility</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Step_6_load_parameters_...</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dirty="0"/>
              <a:t>Trust your nose! When your code smells, spend some time figuring out where the smell come from</a:t>
            </a:r>
          </a:p>
          <a:p>
            <a:r>
              <a:rPr lang="en-CH" dirty="0"/>
              <a:t>Don’t get carried away: over-engineering counts as premature optimization</a:t>
            </a:r>
          </a:p>
          <a:p>
            <a:pPr marL="0" indent="0">
              <a:buNone/>
            </a:pPr>
            <a:r>
              <a:rPr lang="en-CH" dirty="0"/>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01a_Classes.ipynb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75119</TotalTime>
  <Words>3930</Words>
  <Application>Microsoft Macintosh PowerPoint</Application>
  <PresentationFormat>Widescreen</PresentationFormat>
  <Paragraphs>486</Paragraphs>
  <Slides>56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Annie Use Your Telescope</vt: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often a better alternative</vt:lpstr>
      <vt:lpstr>Hands-on Implement two next-step proposals</vt:lpstr>
      <vt:lpstr>The Walker: what have we achieved?</vt:lpstr>
      <vt:lpstr>Chapter 3: Separate what varies at the level of project</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764</cp:revision>
  <cp:lastPrinted>2019-09-03T16:05:03Z</cp:lastPrinted>
  <dcterms:created xsi:type="dcterms:W3CDTF">2018-07-24T12:49:38Z</dcterms:created>
  <dcterms:modified xsi:type="dcterms:W3CDTF">2023-06-28T18:06:17Z</dcterms:modified>
</cp:coreProperties>
</file>